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Prata"/>
      <p:regular r:id="rId14"/>
    </p:embeddedFont>
    <p:embeddedFont>
      <p:font typeface="Prata"/>
      <p:regular r:id="rId15"/>
    </p:embeddedFont>
    <p:embeddedFont>
      <p:font typeface="Raleway"/>
      <p:regular r:id="rId16"/>
    </p:embeddedFont>
    <p:embeddedFont>
      <p:font typeface="Raleway"/>
      <p:regular r:id="rId17"/>
    </p:embeddedFont>
    <p:embeddedFont>
      <p:font typeface="Raleway"/>
      <p:regular r:id="rId18"/>
    </p:embeddedFont>
    <p:embeddedFont>
      <p:font typeface="Raleway"/>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93852"/>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Flight Reservation System Project Overview</a:t>
            </a:r>
            <a:endParaRPr lang="en-US" sz="4450" dirty="0"/>
          </a:p>
        </p:txBody>
      </p:sp>
      <p:sp>
        <p:nvSpPr>
          <p:cNvPr id="4" name="Text 1"/>
          <p:cNvSpPr/>
          <p:nvPr/>
        </p:nvSpPr>
        <p:spPr>
          <a:xfrm>
            <a:off x="793790" y="3051572"/>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This project report presents a console-based Flight Reservation System developed in C, designed to simulate airline booking functionalities. It uses arrays to manage flights and linked lists to handle passenger details dynamically. The system supports booking, cancellation, flight display, and passenger listing, demonstrating core data structure concepts and memory management in C.</a:t>
            </a:r>
            <a:endParaRPr lang="en-US" sz="1750" dirty="0"/>
          </a:p>
        </p:txBody>
      </p:sp>
      <p:sp>
        <p:nvSpPr>
          <p:cNvPr id="5" name="Text 2"/>
          <p:cNvSpPr/>
          <p:nvPr/>
        </p:nvSpPr>
        <p:spPr>
          <a:xfrm>
            <a:off x="793790" y="5484138"/>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Developed by K. Nithin Sai, K. Mohith Kumar, M. Shyam, and N. Srivardhan under the guidance of Mrs.P. Suneetha man /Mr.Sivanraj sir  at N.B.K.R. Institute of Science and Technology, this project aims to provide a foundational understanding of reservation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410"/>
          </a:xfrm>
          <a:prstGeom prst="rect">
            <a:avLst/>
          </a:prstGeom>
        </p:spPr>
      </p:pic>
      <p:sp>
        <p:nvSpPr>
          <p:cNvPr id="3" name="Text 0"/>
          <p:cNvSpPr/>
          <p:nvPr/>
        </p:nvSpPr>
        <p:spPr>
          <a:xfrm>
            <a:off x="6275903" y="620316"/>
            <a:ext cx="7498556" cy="704850"/>
          </a:xfrm>
          <a:prstGeom prst="rect">
            <a:avLst/>
          </a:prstGeom>
          <a:noFill/>
          <a:ln/>
        </p:spPr>
        <p:txBody>
          <a:bodyPr wrap="none" lIns="0" tIns="0" rIns="0" bIns="0" rtlCol="0" anchor="t"/>
          <a:lstStyle/>
          <a:p>
            <a:pPr algn="l" indent="0" marL="0">
              <a:lnSpc>
                <a:spcPts val="5550"/>
              </a:lnSpc>
              <a:buNone/>
            </a:pPr>
            <a:r>
              <a:rPr lang="en-US" sz="4400" dirty="0">
                <a:solidFill>
                  <a:srgbClr val="F2E782"/>
                </a:solidFill>
                <a:latin typeface="Prata" pitchFamily="34" charset="0"/>
                <a:ea typeface="Prata" pitchFamily="34" charset="-122"/>
                <a:cs typeface="Prata" pitchFamily="34" charset="-120"/>
              </a:rPr>
              <a:t>Background and Objectives</a:t>
            </a:r>
            <a:endParaRPr lang="en-US" sz="4400" dirty="0"/>
          </a:p>
        </p:txBody>
      </p:sp>
      <p:sp>
        <p:nvSpPr>
          <p:cNvPr id="4" name="Shape 1"/>
          <p:cNvSpPr/>
          <p:nvPr/>
        </p:nvSpPr>
        <p:spPr>
          <a:xfrm>
            <a:off x="6275903" y="1663422"/>
            <a:ext cx="7564993" cy="2382679"/>
          </a:xfrm>
          <a:prstGeom prst="roundRect">
            <a:avLst>
              <a:gd name="adj" fmla="val 1420"/>
            </a:avLst>
          </a:prstGeom>
          <a:solidFill>
            <a:srgbClr val="3A3B3C"/>
          </a:solidFill>
          <a:ln/>
        </p:spPr>
      </p:sp>
      <p:sp>
        <p:nvSpPr>
          <p:cNvPr id="5" name="Text 2"/>
          <p:cNvSpPr/>
          <p:nvPr/>
        </p:nvSpPr>
        <p:spPr>
          <a:xfrm>
            <a:off x="6501408" y="1888927"/>
            <a:ext cx="2819638" cy="352425"/>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Background</a:t>
            </a:r>
            <a:endParaRPr lang="en-US" sz="2200" dirty="0"/>
          </a:p>
        </p:txBody>
      </p:sp>
      <p:sp>
        <p:nvSpPr>
          <p:cNvPr id="6" name="Text 3"/>
          <p:cNvSpPr/>
          <p:nvPr/>
        </p:nvSpPr>
        <p:spPr>
          <a:xfrm>
            <a:off x="6501408" y="2376607"/>
            <a:ext cx="7113984" cy="1443990"/>
          </a:xfrm>
          <a:prstGeom prst="rect">
            <a:avLst/>
          </a:prstGeom>
          <a:noFill/>
          <a:ln/>
        </p:spPr>
        <p:txBody>
          <a:bodyPr wrap="square" lIns="0" tIns="0" rIns="0" bIns="0" rtlCol="0" anchor="t"/>
          <a:lstStyle/>
          <a:p>
            <a:pPr algn="l" indent="0" marL="0">
              <a:lnSpc>
                <a:spcPts val="2800"/>
              </a:lnSpc>
              <a:buNone/>
            </a:pPr>
            <a:r>
              <a:rPr lang="en-US" sz="1750" dirty="0">
                <a:solidFill>
                  <a:srgbClr val="CFCBBF"/>
                </a:solidFill>
                <a:latin typeface="Raleway" pitchFamily="34" charset="0"/>
                <a:ea typeface="Raleway" pitchFamily="34" charset="-122"/>
                <a:cs typeface="Raleway" pitchFamily="34" charset="-120"/>
              </a:rPr>
              <a:t>The aviation industry's growth demands efficient reservation systems. Traditional manual bookings are error-prone and slow, leading to the rise of computerized systems for real-time data handling and improved customer satisfaction.</a:t>
            </a:r>
            <a:endParaRPr lang="en-US" sz="1750" dirty="0"/>
          </a:p>
        </p:txBody>
      </p:sp>
      <p:sp>
        <p:nvSpPr>
          <p:cNvPr id="7" name="Shape 4"/>
          <p:cNvSpPr/>
          <p:nvPr/>
        </p:nvSpPr>
        <p:spPr>
          <a:xfrm>
            <a:off x="6275903" y="4271605"/>
            <a:ext cx="7564993" cy="3341489"/>
          </a:xfrm>
          <a:prstGeom prst="roundRect">
            <a:avLst>
              <a:gd name="adj" fmla="val 1013"/>
            </a:avLst>
          </a:prstGeom>
          <a:solidFill>
            <a:srgbClr val="3A3B3C"/>
          </a:solidFill>
          <a:ln/>
        </p:spPr>
      </p:sp>
      <p:sp>
        <p:nvSpPr>
          <p:cNvPr id="8" name="Text 5"/>
          <p:cNvSpPr/>
          <p:nvPr/>
        </p:nvSpPr>
        <p:spPr>
          <a:xfrm>
            <a:off x="6501408" y="4497110"/>
            <a:ext cx="2819638" cy="352425"/>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Objectives</a:t>
            </a:r>
            <a:endParaRPr lang="en-US" sz="2200" dirty="0"/>
          </a:p>
        </p:txBody>
      </p:sp>
      <p:sp>
        <p:nvSpPr>
          <p:cNvPr id="9" name="Text 6"/>
          <p:cNvSpPr/>
          <p:nvPr/>
        </p:nvSpPr>
        <p:spPr>
          <a:xfrm>
            <a:off x="6501408" y="4984790"/>
            <a:ext cx="7113984" cy="360998"/>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FCBBF"/>
                </a:solidFill>
                <a:latin typeface="Raleway" pitchFamily="34" charset="0"/>
                <a:ea typeface="Raleway" pitchFamily="34" charset="-122"/>
                <a:cs typeface="Raleway" pitchFamily="34" charset="-120"/>
              </a:rPr>
              <a:t>Design a flight reservation system using C.</a:t>
            </a:r>
            <a:endParaRPr lang="en-US" sz="1750" dirty="0"/>
          </a:p>
        </p:txBody>
      </p:sp>
      <p:sp>
        <p:nvSpPr>
          <p:cNvPr id="10" name="Text 7"/>
          <p:cNvSpPr/>
          <p:nvPr/>
        </p:nvSpPr>
        <p:spPr>
          <a:xfrm>
            <a:off x="6501408" y="5424726"/>
            <a:ext cx="7113984" cy="360998"/>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FCBBF"/>
                </a:solidFill>
                <a:latin typeface="Raleway" pitchFamily="34" charset="0"/>
                <a:ea typeface="Raleway" pitchFamily="34" charset="-122"/>
                <a:cs typeface="Raleway" pitchFamily="34" charset="-120"/>
              </a:rPr>
              <a:t>Manage flights with arrays and passengers with linked lists.</a:t>
            </a:r>
            <a:endParaRPr lang="en-US" sz="1750" dirty="0"/>
          </a:p>
        </p:txBody>
      </p:sp>
      <p:sp>
        <p:nvSpPr>
          <p:cNvPr id="11" name="Text 8"/>
          <p:cNvSpPr/>
          <p:nvPr/>
        </p:nvSpPr>
        <p:spPr>
          <a:xfrm>
            <a:off x="6501408" y="5864662"/>
            <a:ext cx="7113984" cy="721995"/>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CFCBBF"/>
                </a:solidFill>
                <a:latin typeface="Raleway" pitchFamily="34" charset="0"/>
                <a:ea typeface="Raleway" pitchFamily="34" charset="-122"/>
                <a:cs typeface="Raleway" pitchFamily="34" charset="-120"/>
              </a:rPr>
              <a:t>Implement booking, cancellation, and information display features.</a:t>
            </a:r>
            <a:endParaRPr lang="en-US" sz="1750" dirty="0"/>
          </a:p>
        </p:txBody>
      </p:sp>
      <p:sp>
        <p:nvSpPr>
          <p:cNvPr id="12" name="Text 9"/>
          <p:cNvSpPr/>
          <p:nvPr/>
        </p:nvSpPr>
        <p:spPr>
          <a:xfrm>
            <a:off x="6501408" y="6665595"/>
            <a:ext cx="7113984" cy="721995"/>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CFCBBF"/>
                </a:solidFill>
                <a:latin typeface="Raleway" pitchFamily="34" charset="0"/>
                <a:ea typeface="Raleway" pitchFamily="34" charset="-122"/>
                <a:cs typeface="Raleway" pitchFamily="34" charset="-120"/>
              </a:rPr>
              <a:t>Enhance understanding of data structures and memory management.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0804" y="674370"/>
            <a:ext cx="7702391" cy="1287066"/>
          </a:xfrm>
          <a:prstGeom prst="rect">
            <a:avLst/>
          </a:prstGeom>
          <a:noFill/>
          <a:ln/>
        </p:spPr>
        <p:txBody>
          <a:bodyPr wrap="square" lIns="0" tIns="0" rIns="0" bIns="0" rtlCol="0" anchor="t"/>
          <a:lstStyle/>
          <a:p>
            <a:pPr algn="l" indent="0" marL="0">
              <a:lnSpc>
                <a:spcPts val="5050"/>
              </a:lnSpc>
              <a:buNone/>
            </a:pPr>
            <a:r>
              <a:rPr lang="en-US" sz="4050" dirty="0">
                <a:solidFill>
                  <a:srgbClr val="F2E782"/>
                </a:solidFill>
                <a:latin typeface="Prata" pitchFamily="34" charset="0"/>
                <a:ea typeface="Prata" pitchFamily="34" charset="-122"/>
                <a:cs typeface="Prata" pitchFamily="34" charset="-120"/>
              </a:rPr>
              <a:t>Existing Systems and Their Limitations</a:t>
            </a:r>
            <a:endParaRPr lang="en-US" sz="4050" dirty="0"/>
          </a:p>
        </p:txBody>
      </p:sp>
      <p:sp>
        <p:nvSpPr>
          <p:cNvPr id="4" name="Shape 1"/>
          <p:cNvSpPr/>
          <p:nvPr/>
        </p:nvSpPr>
        <p:spPr>
          <a:xfrm>
            <a:off x="720804" y="2270284"/>
            <a:ext cx="463272" cy="463272"/>
          </a:xfrm>
          <a:prstGeom prst="roundRect">
            <a:avLst>
              <a:gd name="adj" fmla="val 6668"/>
            </a:avLst>
          </a:prstGeom>
          <a:solidFill>
            <a:srgbClr val="3A3B3C"/>
          </a:solidFill>
          <a:ln/>
        </p:spPr>
      </p:sp>
      <p:sp>
        <p:nvSpPr>
          <p:cNvPr id="5" name="Text 2"/>
          <p:cNvSpPr/>
          <p:nvPr/>
        </p:nvSpPr>
        <p:spPr>
          <a:xfrm>
            <a:off x="1389936" y="2341007"/>
            <a:ext cx="2574250" cy="321707"/>
          </a:xfrm>
          <a:prstGeom prst="rect">
            <a:avLst/>
          </a:prstGeom>
          <a:noFill/>
          <a:ln/>
        </p:spPr>
        <p:txBody>
          <a:bodyPr wrap="none" lIns="0" tIns="0" rIns="0" bIns="0" rtlCol="0" anchor="t"/>
          <a:lstStyle/>
          <a:p>
            <a:pPr algn="l" indent="0" marL="0">
              <a:lnSpc>
                <a:spcPts val="2500"/>
              </a:lnSpc>
              <a:buNone/>
            </a:pPr>
            <a:r>
              <a:rPr lang="en-US" sz="2000" dirty="0">
                <a:solidFill>
                  <a:srgbClr val="CFCBBF"/>
                </a:solidFill>
                <a:latin typeface="Prata" pitchFamily="34" charset="0"/>
                <a:ea typeface="Prata" pitchFamily="34" charset="-122"/>
                <a:cs typeface="Prata" pitchFamily="34" charset="-120"/>
              </a:rPr>
              <a:t>Traditional Systems</a:t>
            </a:r>
            <a:endParaRPr lang="en-US" sz="2000" dirty="0"/>
          </a:p>
        </p:txBody>
      </p:sp>
      <p:sp>
        <p:nvSpPr>
          <p:cNvPr id="6" name="Text 3"/>
          <p:cNvSpPr/>
          <p:nvPr/>
        </p:nvSpPr>
        <p:spPr>
          <a:xfrm>
            <a:off x="1389936" y="2786182"/>
            <a:ext cx="3053358" cy="2306955"/>
          </a:xfrm>
          <a:prstGeom prst="rect">
            <a:avLst/>
          </a:prstGeom>
          <a:noFill/>
          <a:ln/>
        </p:spPr>
        <p:txBody>
          <a:bodyPr wrap="square" lIns="0" tIns="0" rIns="0" bIns="0" rtlCol="0" anchor="t"/>
          <a:lstStyle/>
          <a:p>
            <a:pPr algn="l" indent="0" marL="0">
              <a:lnSpc>
                <a:spcPts val="2550"/>
              </a:lnSpc>
              <a:buNone/>
            </a:pPr>
            <a:r>
              <a:rPr lang="en-US" sz="1600" dirty="0">
                <a:solidFill>
                  <a:srgbClr val="CFCBBF"/>
                </a:solidFill>
                <a:latin typeface="Raleway" pitchFamily="34" charset="0"/>
                <a:ea typeface="Raleway" pitchFamily="34" charset="-122"/>
                <a:cs typeface="Raleway" pitchFamily="34" charset="-120"/>
              </a:rPr>
              <a:t>Manual bookings were time-consuming and error-prone. Early computer reservation systems improved efficiency but lacked passenger autonomy and real-time updates.</a:t>
            </a:r>
            <a:endParaRPr lang="en-US" sz="1600" dirty="0"/>
          </a:p>
        </p:txBody>
      </p:sp>
      <p:sp>
        <p:nvSpPr>
          <p:cNvPr id="7" name="Shape 4"/>
          <p:cNvSpPr/>
          <p:nvPr/>
        </p:nvSpPr>
        <p:spPr>
          <a:xfrm>
            <a:off x="4700707" y="2270284"/>
            <a:ext cx="463272" cy="463272"/>
          </a:xfrm>
          <a:prstGeom prst="roundRect">
            <a:avLst>
              <a:gd name="adj" fmla="val 6668"/>
            </a:avLst>
          </a:prstGeom>
          <a:solidFill>
            <a:srgbClr val="3A3B3C"/>
          </a:solidFill>
          <a:ln/>
        </p:spPr>
      </p:sp>
      <p:sp>
        <p:nvSpPr>
          <p:cNvPr id="8" name="Text 5"/>
          <p:cNvSpPr/>
          <p:nvPr/>
        </p:nvSpPr>
        <p:spPr>
          <a:xfrm>
            <a:off x="5369838" y="2341007"/>
            <a:ext cx="2574250" cy="321707"/>
          </a:xfrm>
          <a:prstGeom prst="rect">
            <a:avLst/>
          </a:prstGeom>
          <a:noFill/>
          <a:ln/>
        </p:spPr>
        <p:txBody>
          <a:bodyPr wrap="none" lIns="0" tIns="0" rIns="0" bIns="0" rtlCol="0" anchor="t"/>
          <a:lstStyle/>
          <a:p>
            <a:pPr algn="l" indent="0" marL="0">
              <a:lnSpc>
                <a:spcPts val="2500"/>
              </a:lnSpc>
              <a:buNone/>
            </a:pPr>
            <a:r>
              <a:rPr lang="en-US" sz="2000" dirty="0">
                <a:solidFill>
                  <a:srgbClr val="CFCBBF"/>
                </a:solidFill>
                <a:latin typeface="Prata" pitchFamily="34" charset="0"/>
                <a:ea typeface="Prata" pitchFamily="34" charset="-122"/>
                <a:cs typeface="Prata" pitchFamily="34" charset="-120"/>
              </a:rPr>
              <a:t>Limitations</a:t>
            </a:r>
            <a:endParaRPr lang="en-US" sz="2000" dirty="0"/>
          </a:p>
        </p:txBody>
      </p:sp>
      <p:sp>
        <p:nvSpPr>
          <p:cNvPr id="9" name="Text 6"/>
          <p:cNvSpPr/>
          <p:nvPr/>
        </p:nvSpPr>
        <p:spPr>
          <a:xfrm>
            <a:off x="5369838" y="2786182"/>
            <a:ext cx="3053358" cy="65913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FCBBF"/>
                </a:solidFill>
                <a:latin typeface="Raleway" pitchFamily="34" charset="0"/>
                <a:ea typeface="Raleway" pitchFamily="34" charset="-122"/>
                <a:cs typeface="Raleway" pitchFamily="34" charset="-120"/>
              </a:rPr>
              <a:t>Limited seat selection and boarding pass printing.</a:t>
            </a:r>
            <a:endParaRPr lang="en-US" sz="1600" dirty="0"/>
          </a:p>
        </p:txBody>
      </p:sp>
      <p:sp>
        <p:nvSpPr>
          <p:cNvPr id="10" name="Text 7"/>
          <p:cNvSpPr/>
          <p:nvPr/>
        </p:nvSpPr>
        <p:spPr>
          <a:xfrm>
            <a:off x="5369838" y="3517344"/>
            <a:ext cx="3053358" cy="65913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FCBBF"/>
                </a:solidFill>
                <a:latin typeface="Raleway" pitchFamily="34" charset="0"/>
                <a:ea typeface="Raleway" pitchFamily="34" charset="-122"/>
                <a:cs typeface="Raleway" pitchFamily="34" charset="-120"/>
              </a:rPr>
              <a:t>Delayed notifications on cancellations or delays.</a:t>
            </a:r>
            <a:endParaRPr lang="en-US" sz="1600" dirty="0"/>
          </a:p>
        </p:txBody>
      </p:sp>
      <p:sp>
        <p:nvSpPr>
          <p:cNvPr id="11" name="Text 8"/>
          <p:cNvSpPr/>
          <p:nvPr/>
        </p:nvSpPr>
        <p:spPr>
          <a:xfrm>
            <a:off x="5369838" y="4248507"/>
            <a:ext cx="3053358" cy="65913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FCBBF"/>
                </a:solidFill>
                <a:latin typeface="Raleway" pitchFamily="34" charset="0"/>
                <a:ea typeface="Raleway" pitchFamily="34" charset="-122"/>
                <a:cs typeface="Raleway" pitchFamily="34" charset="-120"/>
              </a:rPr>
              <a:t>Data silos hindered information sharing.</a:t>
            </a:r>
            <a:endParaRPr lang="en-US" sz="1600" dirty="0"/>
          </a:p>
        </p:txBody>
      </p:sp>
      <p:sp>
        <p:nvSpPr>
          <p:cNvPr id="12" name="Text 9"/>
          <p:cNvSpPr/>
          <p:nvPr/>
        </p:nvSpPr>
        <p:spPr>
          <a:xfrm>
            <a:off x="5369838" y="4979670"/>
            <a:ext cx="3053358" cy="65913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FCBBF"/>
                </a:solidFill>
                <a:latin typeface="Raleway" pitchFamily="34" charset="0"/>
                <a:ea typeface="Raleway" pitchFamily="34" charset="-122"/>
                <a:cs typeface="Raleway" pitchFamily="34" charset="-120"/>
              </a:rPr>
              <a:t>Security vulnerabilities in centralized databases.</a:t>
            </a:r>
            <a:endParaRPr lang="en-US" sz="1600" dirty="0"/>
          </a:p>
        </p:txBody>
      </p:sp>
      <p:sp>
        <p:nvSpPr>
          <p:cNvPr id="13" name="Shape 10"/>
          <p:cNvSpPr/>
          <p:nvPr/>
        </p:nvSpPr>
        <p:spPr>
          <a:xfrm>
            <a:off x="720804" y="6050637"/>
            <a:ext cx="463272" cy="463272"/>
          </a:xfrm>
          <a:prstGeom prst="roundRect">
            <a:avLst>
              <a:gd name="adj" fmla="val 6668"/>
            </a:avLst>
          </a:prstGeom>
          <a:solidFill>
            <a:srgbClr val="3A3B3C"/>
          </a:solidFill>
          <a:ln/>
        </p:spPr>
      </p:sp>
      <p:sp>
        <p:nvSpPr>
          <p:cNvPr id="14" name="Text 11"/>
          <p:cNvSpPr/>
          <p:nvPr/>
        </p:nvSpPr>
        <p:spPr>
          <a:xfrm>
            <a:off x="1389936" y="6121360"/>
            <a:ext cx="2574250" cy="321707"/>
          </a:xfrm>
          <a:prstGeom prst="rect">
            <a:avLst/>
          </a:prstGeom>
          <a:noFill/>
          <a:ln/>
        </p:spPr>
        <p:txBody>
          <a:bodyPr wrap="none" lIns="0" tIns="0" rIns="0" bIns="0" rtlCol="0" anchor="t"/>
          <a:lstStyle/>
          <a:p>
            <a:pPr algn="l" indent="0" marL="0">
              <a:lnSpc>
                <a:spcPts val="2500"/>
              </a:lnSpc>
              <a:buNone/>
            </a:pPr>
            <a:r>
              <a:rPr lang="en-US" sz="2000" dirty="0">
                <a:solidFill>
                  <a:srgbClr val="CFCBBF"/>
                </a:solidFill>
                <a:latin typeface="Prata" pitchFamily="34" charset="0"/>
                <a:ea typeface="Prata" pitchFamily="34" charset="-122"/>
                <a:cs typeface="Prata" pitchFamily="34" charset="-120"/>
              </a:rPr>
              <a:t>Modern Advances</a:t>
            </a:r>
            <a:endParaRPr lang="en-US" sz="2000" dirty="0"/>
          </a:p>
        </p:txBody>
      </p:sp>
      <p:sp>
        <p:nvSpPr>
          <p:cNvPr id="15" name="Text 12"/>
          <p:cNvSpPr/>
          <p:nvPr/>
        </p:nvSpPr>
        <p:spPr>
          <a:xfrm>
            <a:off x="1389936" y="6566535"/>
            <a:ext cx="7033260" cy="988695"/>
          </a:xfrm>
          <a:prstGeom prst="rect">
            <a:avLst/>
          </a:prstGeom>
          <a:noFill/>
          <a:ln/>
        </p:spPr>
        <p:txBody>
          <a:bodyPr wrap="square" lIns="0" tIns="0" rIns="0" bIns="0" rtlCol="0" anchor="t"/>
          <a:lstStyle/>
          <a:p>
            <a:pPr algn="l" indent="0" marL="0">
              <a:lnSpc>
                <a:spcPts val="2550"/>
              </a:lnSpc>
              <a:buNone/>
            </a:pPr>
            <a:r>
              <a:rPr lang="en-US" sz="1600" dirty="0">
                <a:solidFill>
                  <a:srgbClr val="CFCBBF"/>
                </a:solidFill>
                <a:latin typeface="Raleway" pitchFamily="34" charset="0"/>
                <a:ea typeface="Raleway" pitchFamily="34" charset="-122"/>
                <a:cs typeface="Raleway" pitchFamily="34" charset="-120"/>
              </a:rPr>
              <a:t>New systems use user-centered design, microservices, AI for dynamic pricing, and blockchain for secure transactions, enhancing efficiency and customer experience.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78700"/>
            <a:ext cx="9157216"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System Requirements and Design</a:t>
            </a:r>
            <a:endParaRPr lang="en-US" sz="4450" dirty="0"/>
          </a:p>
        </p:txBody>
      </p:sp>
      <p:sp>
        <p:nvSpPr>
          <p:cNvPr id="3" name="Text 1"/>
          <p:cNvSpPr/>
          <p:nvPr/>
        </p:nvSpPr>
        <p:spPr>
          <a:xfrm>
            <a:off x="793790" y="3254454"/>
            <a:ext cx="3114556"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Requirements Analysis</a:t>
            </a:r>
            <a:endParaRPr lang="en-US" sz="2200" dirty="0"/>
          </a:p>
        </p:txBody>
      </p:sp>
      <p:sp>
        <p:nvSpPr>
          <p:cNvPr id="4" name="Text 2"/>
          <p:cNvSpPr/>
          <p:nvPr/>
        </p:nvSpPr>
        <p:spPr>
          <a:xfrm>
            <a:off x="793790" y="3835598"/>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Functional: Flight and passenger management, seat allocation, search.</a:t>
            </a:r>
            <a:endParaRPr lang="en-US" sz="1750" dirty="0"/>
          </a:p>
        </p:txBody>
      </p:sp>
      <p:sp>
        <p:nvSpPr>
          <p:cNvPr id="5" name="Text 3"/>
          <p:cNvSpPr/>
          <p:nvPr/>
        </p:nvSpPr>
        <p:spPr>
          <a:xfrm>
            <a:off x="793790" y="464069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Non-Functional: Performance within 2 seconds, usability, reliability, maintainability.</a:t>
            </a:r>
            <a:endParaRPr lang="en-US" sz="1750" dirty="0"/>
          </a:p>
        </p:txBody>
      </p:sp>
      <p:sp>
        <p:nvSpPr>
          <p:cNvPr id="6" name="Text 4"/>
          <p:cNvSpPr/>
          <p:nvPr/>
        </p:nvSpPr>
        <p:spPr>
          <a:xfrm>
            <a:off x="793790" y="544580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Constraints: C language, arrays and linked lists, console-based on Windows/Linux.</a:t>
            </a:r>
            <a:endParaRPr lang="en-US" sz="1750" dirty="0"/>
          </a:p>
        </p:txBody>
      </p:sp>
      <p:sp>
        <p:nvSpPr>
          <p:cNvPr id="7" name="Text 5"/>
          <p:cNvSpPr/>
          <p:nvPr/>
        </p:nvSpPr>
        <p:spPr>
          <a:xfrm>
            <a:off x="7599521" y="32544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Design Objectives</a:t>
            </a:r>
            <a:endParaRPr lang="en-US" sz="2200" dirty="0"/>
          </a:p>
        </p:txBody>
      </p:sp>
      <p:sp>
        <p:nvSpPr>
          <p:cNvPr id="8" name="Text 6"/>
          <p:cNvSpPr/>
          <p:nvPr/>
        </p:nvSpPr>
        <p:spPr>
          <a:xfrm>
            <a:off x="7599521" y="38355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Modularity for flight, passenger, and UI modules.</a:t>
            </a:r>
            <a:endParaRPr lang="en-US" sz="1750" dirty="0"/>
          </a:p>
        </p:txBody>
      </p:sp>
      <p:sp>
        <p:nvSpPr>
          <p:cNvPr id="9" name="Text 7"/>
          <p:cNvSpPr/>
          <p:nvPr/>
        </p:nvSpPr>
        <p:spPr>
          <a:xfrm>
            <a:off x="7599521" y="427779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Efficiency using arrays and linked lists.</a:t>
            </a:r>
            <a:endParaRPr lang="en-US" sz="1750" dirty="0"/>
          </a:p>
        </p:txBody>
      </p:sp>
      <p:sp>
        <p:nvSpPr>
          <p:cNvPr id="10" name="Text 8"/>
          <p:cNvSpPr/>
          <p:nvPr/>
        </p:nvSpPr>
        <p:spPr>
          <a:xfrm>
            <a:off x="7599521" y="471999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Scalability and maintainability.</a:t>
            </a:r>
            <a:endParaRPr lang="en-US" sz="1750" dirty="0"/>
          </a:p>
        </p:txBody>
      </p:sp>
      <p:sp>
        <p:nvSpPr>
          <p:cNvPr id="11" name="Text 9"/>
          <p:cNvSpPr/>
          <p:nvPr/>
        </p:nvSpPr>
        <p:spPr>
          <a:xfrm>
            <a:off x="7599521" y="516219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Console interface with clear menus and input validation.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68561"/>
            <a:ext cx="11995547"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Proposed System Architecture and Features</a:t>
            </a:r>
            <a:endParaRPr lang="en-US" sz="4450" dirty="0"/>
          </a:p>
        </p:txBody>
      </p:sp>
      <p:pic>
        <p:nvPicPr>
          <p:cNvPr id="3" name="Image 0" descr="preencoded.png">    </p:cNvPr>
          <p:cNvPicPr>
            <a:picLocks noChangeAspect="1"/>
          </p:cNvPicPr>
          <p:nvPr/>
        </p:nvPicPr>
        <p:blipFill>
          <a:blip r:embed="rId1"/>
          <a:stretch>
            <a:fillRect/>
          </a:stretch>
        </p:blipFill>
        <p:spPr>
          <a:xfrm>
            <a:off x="793790" y="1917502"/>
            <a:ext cx="1134070" cy="1360884"/>
          </a:xfrm>
          <a:prstGeom prst="rect">
            <a:avLst/>
          </a:prstGeom>
        </p:spPr>
      </p:pic>
      <p:sp>
        <p:nvSpPr>
          <p:cNvPr id="4" name="Text 1"/>
          <p:cNvSpPr/>
          <p:nvPr/>
        </p:nvSpPr>
        <p:spPr>
          <a:xfrm>
            <a:off x="2268022" y="21443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Flight Management</a:t>
            </a:r>
            <a:endParaRPr lang="en-US" sz="2200" dirty="0"/>
          </a:p>
        </p:txBody>
      </p:sp>
      <p:sp>
        <p:nvSpPr>
          <p:cNvPr id="5" name="Text 2"/>
          <p:cNvSpPr/>
          <p:nvPr/>
        </p:nvSpPr>
        <p:spPr>
          <a:xfrm>
            <a:off x="2268022" y="2634734"/>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Add, update, delete flights; display flight details including seat availability.</a:t>
            </a:r>
            <a:endParaRPr lang="en-US" sz="1750" dirty="0"/>
          </a:p>
        </p:txBody>
      </p:sp>
      <p:pic>
        <p:nvPicPr>
          <p:cNvPr id="6" name="Image 1" descr="preencoded.png">    </p:cNvPr>
          <p:cNvPicPr>
            <a:picLocks noChangeAspect="1"/>
          </p:cNvPicPr>
          <p:nvPr/>
        </p:nvPicPr>
        <p:blipFill>
          <a:blip r:embed="rId2"/>
          <a:stretch>
            <a:fillRect/>
          </a:stretch>
        </p:blipFill>
        <p:spPr>
          <a:xfrm>
            <a:off x="793790" y="3278386"/>
            <a:ext cx="1134070" cy="1360884"/>
          </a:xfrm>
          <a:prstGeom prst="rect">
            <a:avLst/>
          </a:prstGeom>
        </p:spPr>
      </p:pic>
      <p:sp>
        <p:nvSpPr>
          <p:cNvPr id="7" name="Text 3"/>
          <p:cNvSpPr/>
          <p:nvPr/>
        </p:nvSpPr>
        <p:spPr>
          <a:xfrm>
            <a:off x="2268022" y="3505200"/>
            <a:ext cx="3259336"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Passenger Management</a:t>
            </a:r>
            <a:endParaRPr lang="en-US" sz="2200" dirty="0"/>
          </a:p>
        </p:txBody>
      </p:sp>
      <p:sp>
        <p:nvSpPr>
          <p:cNvPr id="8" name="Text 4"/>
          <p:cNvSpPr/>
          <p:nvPr/>
        </p:nvSpPr>
        <p:spPr>
          <a:xfrm>
            <a:off x="2268022" y="3995618"/>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Book and cancel reservations; list passengers per flight using linked lists.</a:t>
            </a:r>
            <a:endParaRPr lang="en-US" sz="1750" dirty="0"/>
          </a:p>
        </p:txBody>
      </p:sp>
      <p:pic>
        <p:nvPicPr>
          <p:cNvPr id="9" name="Image 2" descr="preencoded.png">    </p:cNvPr>
          <p:cNvPicPr>
            <a:picLocks noChangeAspect="1"/>
          </p:cNvPicPr>
          <p:nvPr/>
        </p:nvPicPr>
        <p:blipFill>
          <a:blip r:embed="rId3"/>
          <a:stretch>
            <a:fillRect/>
          </a:stretch>
        </p:blipFill>
        <p:spPr>
          <a:xfrm>
            <a:off x="793790" y="4639270"/>
            <a:ext cx="1134070" cy="1360884"/>
          </a:xfrm>
          <a:prstGeom prst="rect">
            <a:avLst/>
          </a:prstGeom>
        </p:spPr>
      </p:pic>
      <p:sp>
        <p:nvSpPr>
          <p:cNvPr id="10" name="Text 5"/>
          <p:cNvSpPr/>
          <p:nvPr/>
        </p:nvSpPr>
        <p:spPr>
          <a:xfrm>
            <a:off x="2268022" y="4866084"/>
            <a:ext cx="3188851"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Search and Persistence</a:t>
            </a:r>
            <a:endParaRPr lang="en-US" sz="2200" dirty="0"/>
          </a:p>
        </p:txBody>
      </p:sp>
      <p:sp>
        <p:nvSpPr>
          <p:cNvPr id="11" name="Text 6"/>
          <p:cNvSpPr/>
          <p:nvPr/>
        </p:nvSpPr>
        <p:spPr>
          <a:xfrm>
            <a:off x="2268022" y="5356503"/>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Search flights by criteria; store data in files to maintain session continuity.</a:t>
            </a:r>
            <a:endParaRPr lang="en-US" sz="1750" dirty="0"/>
          </a:p>
        </p:txBody>
      </p:sp>
      <p:pic>
        <p:nvPicPr>
          <p:cNvPr id="12" name="Image 3" descr="preencoded.png">    </p:cNvPr>
          <p:cNvPicPr>
            <a:picLocks noChangeAspect="1"/>
          </p:cNvPicPr>
          <p:nvPr/>
        </p:nvPicPr>
        <p:blipFill>
          <a:blip r:embed="rId4"/>
          <a:stretch>
            <a:fillRect/>
          </a:stretch>
        </p:blipFill>
        <p:spPr>
          <a:xfrm>
            <a:off x="793790" y="6000155"/>
            <a:ext cx="1134070" cy="1360884"/>
          </a:xfrm>
          <a:prstGeom prst="rect">
            <a:avLst/>
          </a:prstGeom>
        </p:spPr>
      </p:pic>
      <p:sp>
        <p:nvSpPr>
          <p:cNvPr id="13" name="Text 7"/>
          <p:cNvSpPr/>
          <p:nvPr/>
        </p:nvSpPr>
        <p:spPr>
          <a:xfrm>
            <a:off x="2268022" y="622696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Advantages</a:t>
            </a:r>
            <a:endParaRPr lang="en-US" sz="2200" dirty="0"/>
          </a:p>
        </p:txBody>
      </p:sp>
      <p:sp>
        <p:nvSpPr>
          <p:cNvPr id="14" name="Text 8"/>
          <p:cNvSpPr/>
          <p:nvPr/>
        </p:nvSpPr>
        <p:spPr>
          <a:xfrm>
            <a:off x="2268022" y="6717387"/>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Improved efficiency, accessibility, data integrity, and scalability over traditional systems.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48095"/>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Conclusion and Future Enhancements</a:t>
            </a:r>
            <a:endParaRPr lang="en-US" sz="4450" dirty="0"/>
          </a:p>
        </p:txBody>
      </p:sp>
      <p:sp>
        <p:nvSpPr>
          <p:cNvPr id="4" name="Shape 1"/>
          <p:cNvSpPr/>
          <p:nvPr/>
        </p:nvSpPr>
        <p:spPr>
          <a:xfrm>
            <a:off x="793790" y="2705814"/>
            <a:ext cx="170021" cy="1579126"/>
          </a:xfrm>
          <a:prstGeom prst="roundRect">
            <a:avLst>
              <a:gd name="adj" fmla="val 20012"/>
            </a:avLst>
          </a:prstGeom>
          <a:solidFill>
            <a:srgbClr val="3A3B3C"/>
          </a:solidFill>
          <a:ln/>
        </p:spPr>
      </p:sp>
      <p:sp>
        <p:nvSpPr>
          <p:cNvPr id="5" name="Text 2"/>
          <p:cNvSpPr/>
          <p:nvPr/>
        </p:nvSpPr>
        <p:spPr>
          <a:xfrm>
            <a:off x="1303973" y="27058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Conclusion</a:t>
            </a:r>
            <a:endParaRPr lang="en-US" sz="2200" dirty="0"/>
          </a:p>
        </p:txBody>
      </p:sp>
      <p:sp>
        <p:nvSpPr>
          <p:cNvPr id="6" name="Text 3"/>
          <p:cNvSpPr/>
          <p:nvPr/>
        </p:nvSpPr>
        <p:spPr>
          <a:xfrm>
            <a:off x="1303973" y="3196233"/>
            <a:ext cx="7046238"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The system effectively demonstrates data structure use in flight reservations with a user-friendly console interface and data persistence, serving as a foundational educational tool.</a:t>
            </a:r>
            <a:endParaRPr lang="en-US" sz="1750" dirty="0"/>
          </a:p>
        </p:txBody>
      </p:sp>
      <p:sp>
        <p:nvSpPr>
          <p:cNvPr id="7" name="Shape 4"/>
          <p:cNvSpPr/>
          <p:nvPr/>
        </p:nvSpPr>
        <p:spPr>
          <a:xfrm>
            <a:off x="1133951" y="4511754"/>
            <a:ext cx="170021" cy="2542818"/>
          </a:xfrm>
          <a:prstGeom prst="roundRect">
            <a:avLst>
              <a:gd name="adj" fmla="val 20012"/>
            </a:avLst>
          </a:prstGeom>
          <a:solidFill>
            <a:srgbClr val="3A3B3C"/>
          </a:solidFill>
          <a:ln/>
        </p:spPr>
      </p:sp>
      <p:sp>
        <p:nvSpPr>
          <p:cNvPr id="8" name="Text 5"/>
          <p:cNvSpPr/>
          <p:nvPr/>
        </p:nvSpPr>
        <p:spPr>
          <a:xfrm>
            <a:off x="1644134" y="45117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Future Work</a:t>
            </a:r>
            <a:endParaRPr lang="en-US" sz="2200" dirty="0"/>
          </a:p>
        </p:txBody>
      </p:sp>
      <p:sp>
        <p:nvSpPr>
          <p:cNvPr id="9" name="Text 6"/>
          <p:cNvSpPr/>
          <p:nvPr/>
        </p:nvSpPr>
        <p:spPr>
          <a:xfrm>
            <a:off x="1644134" y="5002173"/>
            <a:ext cx="6706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Develop GUI for better user experience.</a:t>
            </a:r>
            <a:endParaRPr lang="en-US" sz="1750" dirty="0"/>
          </a:p>
        </p:txBody>
      </p:sp>
      <p:sp>
        <p:nvSpPr>
          <p:cNvPr id="10" name="Text 7"/>
          <p:cNvSpPr/>
          <p:nvPr/>
        </p:nvSpPr>
        <p:spPr>
          <a:xfrm>
            <a:off x="1644134" y="5444371"/>
            <a:ext cx="6706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Integrate databases for robust data management.</a:t>
            </a:r>
            <a:endParaRPr lang="en-US" sz="1750" dirty="0"/>
          </a:p>
        </p:txBody>
      </p:sp>
      <p:sp>
        <p:nvSpPr>
          <p:cNvPr id="11" name="Text 8"/>
          <p:cNvSpPr/>
          <p:nvPr/>
        </p:nvSpPr>
        <p:spPr>
          <a:xfrm>
            <a:off x="1644134" y="5886569"/>
            <a:ext cx="6706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Implement authentication and real-time flight info.</a:t>
            </a:r>
            <a:endParaRPr lang="en-US" sz="1750" dirty="0"/>
          </a:p>
        </p:txBody>
      </p:sp>
      <p:sp>
        <p:nvSpPr>
          <p:cNvPr id="12" name="Text 9"/>
          <p:cNvSpPr/>
          <p:nvPr/>
        </p:nvSpPr>
        <p:spPr>
          <a:xfrm>
            <a:off x="1644134" y="6328767"/>
            <a:ext cx="670607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Expand to mobile apps, multilingual support, and advanced search.</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244810" y="3760351"/>
            <a:ext cx="8140660" cy="708779"/>
          </a:xfrm>
          <a:prstGeom prst="rect">
            <a:avLst/>
          </a:prstGeom>
          <a:noFill/>
          <a:ln/>
        </p:spPr>
        <p:txBody>
          <a:bodyPr wrap="none" lIns="0" tIns="0" rIns="0" bIns="0" rtlCol="0" anchor="t"/>
          <a:lstStyle/>
          <a:p>
            <a:pPr algn="ctr" indent="0" marL="0">
              <a:lnSpc>
                <a:spcPts val="5550"/>
              </a:lnSpc>
              <a:buNone/>
            </a:pPr>
            <a:r>
              <a:rPr lang="en-US" sz="4450" b="1" i="1" dirty="0">
                <a:solidFill>
                  <a:srgbClr val="F2E782"/>
                </a:solidFill>
                <a:latin typeface="Prata" pitchFamily="34" charset="0"/>
                <a:ea typeface="Prata" pitchFamily="34" charset="-122"/>
                <a:cs typeface="Prata" pitchFamily="34" charset="-120"/>
              </a:rPr>
              <a:t>THANK YOU VERY MUCH!!!!!</a:t>
            </a: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2025-05-06T17:00:18Z</dcterms:created>
  <dcterms:modified xsi:type="dcterms:W3CDTF">2025-05-06T17:00:18Z</dcterms:modified>
</cp:coreProperties>
</file>